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5"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EED1AFA-08CC-4881-A371-42E64221BFD8}" type="datetimeFigureOut">
              <a:rPr lang="en-US" smtClean="0"/>
              <a:t>11/12/2012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509DDFA-D6BB-4F99-97A2-94DD070111E6}"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D1AFA-08CC-4881-A371-42E64221BFD8}"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D1AFA-08CC-4881-A371-42E64221BFD8}"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ED1AFA-08CC-4881-A371-42E64221BFD8}"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ED1AFA-08CC-4881-A371-42E64221BFD8}"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509DDFA-D6BB-4F99-97A2-94DD070111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ED1AFA-08CC-4881-A371-42E64221BFD8}" type="datetimeFigureOut">
              <a:rPr lang="en-US" smtClean="0"/>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ED1AFA-08CC-4881-A371-42E64221BFD8}" type="datetimeFigureOut">
              <a:rPr lang="en-US" smtClean="0"/>
              <a:t>11/12/2012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ED1AFA-08CC-4881-A371-42E64221BFD8}" type="datetimeFigureOut">
              <a:rPr lang="en-US" smtClean="0"/>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D1AFA-08CC-4881-A371-42E64221BFD8}" type="datetimeFigureOut">
              <a:rPr lang="en-US" smtClean="0"/>
              <a:t>11/12/2012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ED1AFA-08CC-4881-A371-42E64221BFD8}" type="datetimeFigureOut">
              <a:rPr lang="en-US" smtClean="0"/>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ED1AFA-08CC-4881-A371-42E64221BFD8}" type="datetimeFigureOut">
              <a:rPr lang="en-US" smtClean="0"/>
              <a:t>11/12/2012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09DDFA-D6BB-4F99-97A2-94DD070111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EED1AFA-08CC-4881-A371-42E64221BFD8}" type="datetimeFigureOut">
              <a:rPr lang="en-US" smtClean="0"/>
              <a:t>11/12/2012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509DDFA-D6BB-4F99-97A2-94DD070111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Point of VIEW </a:t>
            </a:r>
            <a:endParaRPr lang="en-US" dirty="0"/>
          </a:p>
        </p:txBody>
      </p:sp>
    </p:spTree>
    <p:extLst>
      <p:ext uri="{BB962C8B-B14F-4D97-AF65-F5344CB8AC3E}">
        <p14:creationId xmlns:p14="http://schemas.microsoft.com/office/powerpoint/2010/main" val="298850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Person</a:t>
            </a:r>
            <a:endParaRPr lang="en-US" dirty="0"/>
          </a:p>
        </p:txBody>
      </p:sp>
      <p:sp>
        <p:nvSpPr>
          <p:cNvPr id="3" name="Content Placeholder 2"/>
          <p:cNvSpPr>
            <a:spLocks noGrp="1"/>
          </p:cNvSpPr>
          <p:nvPr>
            <p:ph idx="1"/>
          </p:nvPr>
        </p:nvSpPr>
        <p:spPr/>
        <p:txBody>
          <a:bodyPr>
            <a:normAutofit/>
          </a:bodyPr>
          <a:lstStyle/>
          <a:p>
            <a:r>
              <a:rPr lang="en-US" sz="3200" dirty="0">
                <a:solidFill>
                  <a:srgbClr val="FFC000"/>
                </a:solidFill>
              </a:rPr>
              <a:t>first‐person narrative, a narrative or mode of storytelling in which the </a:t>
            </a:r>
            <a:r>
              <a:rPr lang="en-US" sz="3200" dirty="0" smtClean="0">
                <a:solidFill>
                  <a:srgbClr val="FFC000"/>
                </a:solidFill>
              </a:rPr>
              <a:t>narrator appears </a:t>
            </a:r>
            <a:r>
              <a:rPr lang="en-US" sz="3200" dirty="0">
                <a:solidFill>
                  <a:srgbClr val="FFC000"/>
                </a:solidFill>
              </a:rPr>
              <a:t>as the ‘I’ recollecting his or her own part in the events related, either as a witness of the action or as an important participant in it. </a:t>
            </a:r>
            <a:endParaRPr lang="en-US" sz="3200" dirty="0" smtClean="0">
              <a:solidFill>
                <a:srgbClr val="FFC000"/>
              </a:solidFill>
            </a:endParaRPr>
          </a:p>
          <a:p>
            <a:r>
              <a:rPr lang="en-US" sz="3200" i="1" dirty="0" smtClean="0">
                <a:solidFill>
                  <a:srgbClr val="FFC000"/>
                </a:solidFill>
              </a:rPr>
              <a:t>I walked to the library to get a new book but was disappointed to see the one I wanted was not available. </a:t>
            </a:r>
            <a:endParaRPr lang="en-US" sz="3200" i="1" dirty="0">
              <a:solidFill>
                <a:srgbClr val="FFC000"/>
              </a:solidFill>
            </a:endParaRPr>
          </a:p>
        </p:txBody>
      </p:sp>
    </p:spTree>
    <p:extLst>
      <p:ext uri="{BB962C8B-B14F-4D97-AF65-F5344CB8AC3E}">
        <p14:creationId xmlns:p14="http://schemas.microsoft.com/office/powerpoint/2010/main" val="371578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Person </a:t>
            </a:r>
            <a:endParaRPr lang="en-US" dirty="0"/>
          </a:p>
        </p:txBody>
      </p:sp>
      <p:sp>
        <p:nvSpPr>
          <p:cNvPr id="3" name="Content Placeholder 2"/>
          <p:cNvSpPr>
            <a:spLocks noGrp="1"/>
          </p:cNvSpPr>
          <p:nvPr>
            <p:ph idx="1"/>
          </p:nvPr>
        </p:nvSpPr>
        <p:spPr/>
        <p:txBody>
          <a:bodyPr/>
          <a:lstStyle/>
          <a:p>
            <a:r>
              <a:rPr lang="en-US" dirty="0" smtClean="0">
                <a:solidFill>
                  <a:srgbClr val="FFC000"/>
                </a:solidFill>
              </a:rPr>
              <a:t>The narrator addresses the reader as “you”. </a:t>
            </a:r>
          </a:p>
          <a:p>
            <a:r>
              <a:rPr lang="en-US" dirty="0" smtClean="0">
                <a:solidFill>
                  <a:srgbClr val="FFC000"/>
                </a:solidFill>
              </a:rPr>
              <a:t>Not commonly used in literature. </a:t>
            </a:r>
          </a:p>
          <a:p>
            <a:r>
              <a:rPr lang="en-US" dirty="0" smtClean="0">
                <a:solidFill>
                  <a:srgbClr val="FFC000"/>
                </a:solidFill>
              </a:rPr>
              <a:t>Predominantly used in “how-to” manuals and other types of functional text (directions, recipes, etc.) </a:t>
            </a:r>
          </a:p>
          <a:p>
            <a:r>
              <a:rPr lang="en-US" i="1" dirty="0" smtClean="0">
                <a:solidFill>
                  <a:srgbClr val="FFC000"/>
                </a:solidFill>
              </a:rPr>
              <a:t>First preheat your oven to 350 degrees. Then you pour the cake mix, eggs, butter, and milk into a bowl and mix until smooth. </a:t>
            </a:r>
            <a:endParaRPr lang="en-US" i="1" dirty="0">
              <a:solidFill>
                <a:srgbClr val="FFC000"/>
              </a:solidFill>
            </a:endParaRPr>
          </a:p>
        </p:txBody>
      </p:sp>
    </p:spTree>
    <p:extLst>
      <p:ext uri="{BB962C8B-B14F-4D97-AF65-F5344CB8AC3E}">
        <p14:creationId xmlns:p14="http://schemas.microsoft.com/office/powerpoint/2010/main" val="2136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Person Objective </a:t>
            </a:r>
            <a:endParaRPr lang="en-US" dirty="0"/>
          </a:p>
        </p:txBody>
      </p:sp>
      <p:sp>
        <p:nvSpPr>
          <p:cNvPr id="3" name="Content Placeholder 2"/>
          <p:cNvSpPr>
            <a:spLocks noGrp="1"/>
          </p:cNvSpPr>
          <p:nvPr>
            <p:ph idx="1"/>
          </p:nvPr>
        </p:nvSpPr>
        <p:spPr/>
        <p:txBody>
          <a:bodyPr/>
          <a:lstStyle/>
          <a:p>
            <a:r>
              <a:rPr lang="en-US" dirty="0" smtClean="0">
                <a:solidFill>
                  <a:srgbClr val="FFC000"/>
                </a:solidFill>
              </a:rPr>
              <a:t>A third person point of view where the narrator can only see the actions of the characters (like a movie camera).</a:t>
            </a:r>
          </a:p>
          <a:p>
            <a:r>
              <a:rPr lang="en-US" i="1" dirty="0" smtClean="0">
                <a:solidFill>
                  <a:srgbClr val="FFC000"/>
                </a:solidFill>
              </a:rPr>
              <a:t>Parker opened the refrigerator, took out a can of Dr. Pepper and then sat down at the kitchen table to do his homework</a:t>
            </a:r>
            <a:r>
              <a:rPr lang="en-US" i="1" dirty="0" smtClean="0"/>
              <a:t>. </a:t>
            </a:r>
            <a:endParaRPr lang="en-US" i="1" dirty="0"/>
          </a:p>
        </p:txBody>
      </p:sp>
    </p:spTree>
    <p:extLst>
      <p:ext uri="{BB962C8B-B14F-4D97-AF65-F5344CB8AC3E}">
        <p14:creationId xmlns:p14="http://schemas.microsoft.com/office/powerpoint/2010/main" val="292527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Person Limited</a:t>
            </a:r>
            <a:endParaRPr lang="en-US" dirty="0"/>
          </a:p>
        </p:txBody>
      </p:sp>
      <p:sp>
        <p:nvSpPr>
          <p:cNvPr id="3" name="Content Placeholder 2"/>
          <p:cNvSpPr>
            <a:spLocks noGrp="1"/>
          </p:cNvSpPr>
          <p:nvPr>
            <p:ph idx="1"/>
          </p:nvPr>
        </p:nvSpPr>
        <p:spPr/>
        <p:txBody>
          <a:bodyPr>
            <a:normAutofit fontScale="85000" lnSpcReduction="10000"/>
          </a:bodyPr>
          <a:lstStyle/>
          <a:p>
            <a:r>
              <a:rPr lang="en-US" dirty="0">
                <a:solidFill>
                  <a:srgbClr val="FFC000"/>
                </a:solidFill>
              </a:rPr>
              <a:t>T</a:t>
            </a:r>
            <a:r>
              <a:rPr lang="en-US" dirty="0" smtClean="0">
                <a:solidFill>
                  <a:srgbClr val="FFC000"/>
                </a:solidFill>
              </a:rPr>
              <a:t>hird‐person narrative is a mode </a:t>
            </a:r>
            <a:r>
              <a:rPr lang="en-US" dirty="0">
                <a:solidFill>
                  <a:srgbClr val="FFC000"/>
                </a:solidFill>
              </a:rPr>
              <a:t>of storytelling in which the narrator is not a character within the events related, but stands ‘outside’ those events</a:t>
            </a:r>
            <a:r>
              <a:rPr lang="en-US" dirty="0" smtClean="0">
                <a:solidFill>
                  <a:srgbClr val="FFC000"/>
                </a:solidFill>
              </a:rPr>
              <a:t>.</a:t>
            </a:r>
          </a:p>
          <a:p>
            <a:r>
              <a:rPr lang="en-US" dirty="0" smtClean="0">
                <a:solidFill>
                  <a:srgbClr val="FFC000"/>
                </a:solidFill>
              </a:rPr>
              <a:t>In third person limited the narrator can see into the thoughts and feelings of </a:t>
            </a:r>
            <a:r>
              <a:rPr lang="en-US" b="1" u="sng" dirty="0" smtClean="0">
                <a:solidFill>
                  <a:srgbClr val="FFC000"/>
                </a:solidFill>
              </a:rPr>
              <a:t>one character</a:t>
            </a:r>
            <a:r>
              <a:rPr lang="en-US" dirty="0" smtClean="0">
                <a:solidFill>
                  <a:srgbClr val="FFC000"/>
                </a:solidFill>
              </a:rPr>
              <a:t>. (Harry Potter). </a:t>
            </a:r>
          </a:p>
          <a:p>
            <a:pPr marL="137160" indent="0">
              <a:buNone/>
            </a:pPr>
            <a:endParaRPr lang="en-US" dirty="0" smtClean="0">
              <a:solidFill>
                <a:srgbClr val="FFC000"/>
              </a:solidFill>
            </a:endParaRPr>
          </a:p>
          <a:p>
            <a:r>
              <a:rPr lang="en-US" i="1" dirty="0" smtClean="0">
                <a:solidFill>
                  <a:srgbClr val="FFC000"/>
                </a:solidFill>
              </a:rPr>
              <a:t>Alice stepped outside and was thrilled to see fresh fallen snow had covered her lawn. She always loved winter and could not wait to run out and make snow angels or start a snowball fight with her kid brother. She smiled to herself at the idea of it all. </a:t>
            </a:r>
            <a:r>
              <a:rPr lang="en-US" i="1" dirty="0">
                <a:solidFill>
                  <a:srgbClr val="FFC000"/>
                </a:solidFill>
              </a:rPr>
              <a:t/>
            </a:r>
            <a:br>
              <a:rPr lang="en-US" i="1" dirty="0">
                <a:solidFill>
                  <a:srgbClr val="FFC000"/>
                </a:solidFill>
              </a:rPr>
            </a:br>
            <a:r>
              <a:rPr lang="en-US" dirty="0">
                <a:solidFill>
                  <a:srgbClr val="FFC000"/>
                </a:solidFill>
              </a:rPr>
              <a:t/>
            </a:r>
            <a:br>
              <a:rPr lang="en-US" dirty="0">
                <a:solidFill>
                  <a:srgbClr val="FFC000"/>
                </a:solidFill>
              </a:rPr>
            </a:br>
            <a:endParaRPr lang="en-US" dirty="0">
              <a:solidFill>
                <a:srgbClr val="FFC000"/>
              </a:solidFill>
            </a:endParaRPr>
          </a:p>
        </p:txBody>
      </p:sp>
    </p:spTree>
    <p:extLst>
      <p:ext uri="{BB962C8B-B14F-4D97-AF65-F5344CB8AC3E}">
        <p14:creationId xmlns:p14="http://schemas.microsoft.com/office/powerpoint/2010/main" val="1482520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Person Omniscient </a:t>
            </a:r>
            <a:endParaRPr lang="en-US" dirty="0"/>
          </a:p>
        </p:txBody>
      </p:sp>
      <p:sp>
        <p:nvSpPr>
          <p:cNvPr id="3" name="Content Placeholder 2"/>
          <p:cNvSpPr>
            <a:spLocks noGrp="1"/>
          </p:cNvSpPr>
          <p:nvPr>
            <p:ph idx="1"/>
          </p:nvPr>
        </p:nvSpPr>
        <p:spPr/>
        <p:txBody>
          <a:bodyPr/>
          <a:lstStyle/>
          <a:p>
            <a:r>
              <a:rPr lang="en-US" dirty="0" smtClean="0">
                <a:solidFill>
                  <a:srgbClr val="FFC000"/>
                </a:solidFill>
              </a:rPr>
              <a:t>The narrator can see into the thoughts and feelings of all the characters (all-knowing).</a:t>
            </a:r>
          </a:p>
          <a:p>
            <a:r>
              <a:rPr lang="en-US" i="1" dirty="0" smtClean="0">
                <a:solidFill>
                  <a:srgbClr val="FFC000"/>
                </a:solidFill>
              </a:rPr>
              <a:t>Mark was feeing lonely in his new dorm room and miles away his parents were missing him terribly</a:t>
            </a:r>
            <a:r>
              <a:rPr lang="en-US" dirty="0" smtClean="0"/>
              <a:t>. </a:t>
            </a:r>
            <a:r>
              <a:rPr lang="en-US" i="1" dirty="0" smtClean="0">
                <a:solidFill>
                  <a:srgbClr val="FFC000"/>
                </a:solidFill>
              </a:rPr>
              <a:t>Carrie on the other hand was thrilled to not be living at home anymore. </a:t>
            </a:r>
            <a:endParaRPr lang="en-US" i="1" dirty="0">
              <a:solidFill>
                <a:srgbClr val="FFC000"/>
              </a:solidFill>
            </a:endParaRPr>
          </a:p>
        </p:txBody>
      </p:sp>
    </p:spTree>
    <p:extLst>
      <p:ext uri="{BB962C8B-B14F-4D97-AF65-F5344CB8AC3E}">
        <p14:creationId xmlns:p14="http://schemas.microsoft.com/office/powerpoint/2010/main" val="10499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the Point of View</a:t>
            </a:r>
            <a:endParaRPr lang="en-US" dirty="0"/>
          </a:p>
        </p:txBody>
      </p:sp>
      <p:sp>
        <p:nvSpPr>
          <p:cNvPr id="3" name="Content Placeholder 2"/>
          <p:cNvSpPr>
            <a:spLocks noGrp="1"/>
          </p:cNvSpPr>
          <p:nvPr>
            <p:ph idx="1"/>
          </p:nvPr>
        </p:nvSpPr>
        <p:spPr>
          <a:xfrm>
            <a:off x="457200" y="1295400"/>
            <a:ext cx="8229600" cy="5013960"/>
          </a:xfrm>
        </p:spPr>
        <p:txBody>
          <a:bodyPr>
            <a:normAutofit/>
          </a:bodyPr>
          <a:lstStyle/>
          <a:p>
            <a:pPr marL="137160" indent="0">
              <a:buNone/>
            </a:pPr>
            <a:r>
              <a:rPr lang="en-US" dirty="0"/>
              <a:t> </a:t>
            </a:r>
          </a:p>
          <a:p>
            <a:pPr marL="137160" indent="0">
              <a:buNone/>
            </a:pPr>
            <a:r>
              <a:rPr lang="en-US" sz="2000" dirty="0" smtClean="0">
                <a:solidFill>
                  <a:srgbClr val="FFC000"/>
                </a:solidFill>
              </a:rPr>
              <a:t>1. I </a:t>
            </a:r>
            <a:r>
              <a:rPr lang="en-US" sz="2000" dirty="0">
                <a:solidFill>
                  <a:srgbClr val="FFC000"/>
                </a:solidFill>
              </a:rPr>
              <a:t>carefully took a step forward and was astonished to see that everyone in the room was looking on as Prince Charming took my hand to lead me in our first waltz</a:t>
            </a:r>
            <a:r>
              <a:rPr lang="en-US" sz="2000" dirty="0" smtClean="0">
                <a:solidFill>
                  <a:srgbClr val="FFC000"/>
                </a:solidFill>
              </a:rPr>
              <a:t>. </a:t>
            </a:r>
          </a:p>
          <a:p>
            <a:pPr marL="457200" lvl="1" indent="0">
              <a:buNone/>
            </a:pPr>
            <a:r>
              <a:rPr lang="en-US" sz="2000" dirty="0" smtClean="0">
                <a:solidFill>
                  <a:srgbClr val="FFC000"/>
                </a:solidFill>
              </a:rPr>
              <a:t>	a. What is the point of view?</a:t>
            </a:r>
          </a:p>
          <a:p>
            <a:pPr marL="457200" lvl="1" indent="0">
              <a:buNone/>
            </a:pPr>
            <a:r>
              <a:rPr lang="en-US" sz="2000" dirty="0">
                <a:solidFill>
                  <a:srgbClr val="FFC000"/>
                </a:solidFill>
              </a:rPr>
              <a:t>	</a:t>
            </a:r>
            <a:r>
              <a:rPr lang="en-US" sz="2000" dirty="0" smtClean="0">
                <a:solidFill>
                  <a:srgbClr val="FFC000"/>
                </a:solidFill>
              </a:rPr>
              <a:t>b. Change to third person objective. </a:t>
            </a:r>
            <a:endParaRPr lang="en-US" sz="2000" dirty="0">
              <a:solidFill>
                <a:srgbClr val="FFC000"/>
              </a:solidFill>
            </a:endParaRPr>
          </a:p>
          <a:p>
            <a:pPr marL="137160" indent="0">
              <a:buNone/>
            </a:pPr>
            <a:endParaRPr lang="en-US" sz="4000" dirty="0">
              <a:solidFill>
                <a:srgbClr val="FFC000"/>
              </a:solidFill>
            </a:endParaRPr>
          </a:p>
          <a:p>
            <a:pPr marL="137160" indent="0">
              <a:buNone/>
            </a:pPr>
            <a:r>
              <a:rPr lang="en-US" sz="2000" dirty="0" smtClean="0">
                <a:solidFill>
                  <a:srgbClr val="FFC000"/>
                </a:solidFill>
              </a:rPr>
              <a:t>2</a:t>
            </a:r>
            <a:r>
              <a:rPr lang="en-US" sz="2000" dirty="0">
                <a:solidFill>
                  <a:srgbClr val="FFC000"/>
                </a:solidFill>
              </a:rPr>
              <a:t>. Cinderella realized the clock had struck midnight and the spell would be over. She hurried down the steps and did not notice until much later that she had lost her glass slipper. She dreamed that her Prince might find a way to find her. </a:t>
            </a:r>
          </a:p>
          <a:p>
            <a:pPr marL="457200" lvl="1" indent="0">
              <a:buNone/>
            </a:pPr>
            <a:r>
              <a:rPr lang="en-US" sz="2000" dirty="0" smtClean="0">
                <a:solidFill>
                  <a:srgbClr val="FFC000"/>
                </a:solidFill>
              </a:rPr>
              <a:t>	a</a:t>
            </a:r>
            <a:r>
              <a:rPr lang="en-US" sz="2000" dirty="0">
                <a:solidFill>
                  <a:srgbClr val="FFC000"/>
                </a:solidFill>
              </a:rPr>
              <a:t>. What is the point of view?</a:t>
            </a:r>
          </a:p>
          <a:p>
            <a:pPr marL="457200" lvl="1" indent="0">
              <a:buNone/>
            </a:pPr>
            <a:r>
              <a:rPr lang="en-US" sz="2000" dirty="0">
                <a:solidFill>
                  <a:srgbClr val="FFC000"/>
                </a:solidFill>
              </a:rPr>
              <a:t>	b. Change to </a:t>
            </a:r>
            <a:r>
              <a:rPr lang="en-US" sz="2000" dirty="0" smtClean="0">
                <a:solidFill>
                  <a:srgbClr val="FFC000"/>
                </a:solidFill>
              </a:rPr>
              <a:t>first person. </a:t>
            </a:r>
            <a:endParaRPr lang="en-US" sz="4000" dirty="0">
              <a:solidFill>
                <a:srgbClr val="FFC000"/>
              </a:solidFill>
            </a:endParaRPr>
          </a:p>
          <a:p>
            <a:pPr marL="137160" indent="0">
              <a:buNone/>
            </a:pPr>
            <a:endParaRPr lang="en-US" sz="4000" dirty="0"/>
          </a:p>
        </p:txBody>
      </p:sp>
    </p:spTree>
    <p:extLst>
      <p:ext uri="{BB962C8B-B14F-4D97-AF65-F5344CB8AC3E}">
        <p14:creationId xmlns:p14="http://schemas.microsoft.com/office/powerpoint/2010/main" val="2368970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47360"/>
          </a:xfrm>
        </p:spPr>
        <p:txBody>
          <a:bodyPr>
            <a:normAutofit/>
          </a:bodyPr>
          <a:lstStyle/>
          <a:p>
            <a:pPr marL="137160" indent="0">
              <a:buNone/>
            </a:pPr>
            <a:r>
              <a:rPr lang="en-US" sz="2000" dirty="0">
                <a:solidFill>
                  <a:srgbClr val="FFC000"/>
                </a:solidFill>
              </a:rPr>
              <a:t>3. While Cinderella sat helpless and heartbroken locked in the small stone room, her wicked stepmother was exceptionally pleased that the Prince would never know what happened to the mysterious beauty. Meanwhile, Cinderella’s ghastly stepsisters happily fussed with what they would wear if the Prince happened to call on them </a:t>
            </a:r>
            <a:r>
              <a:rPr lang="en-US" sz="2000" dirty="0" smtClean="0">
                <a:solidFill>
                  <a:srgbClr val="FFC000"/>
                </a:solidFill>
              </a:rPr>
              <a:t>again.</a:t>
            </a:r>
          </a:p>
          <a:p>
            <a:pPr marL="137160" indent="0">
              <a:buNone/>
            </a:pPr>
            <a:r>
              <a:rPr lang="en-US" sz="2000" dirty="0">
                <a:solidFill>
                  <a:srgbClr val="FFC000"/>
                </a:solidFill>
              </a:rPr>
              <a:t>	</a:t>
            </a:r>
            <a:r>
              <a:rPr lang="en-US" sz="2000" dirty="0" smtClean="0">
                <a:solidFill>
                  <a:srgbClr val="FFC000"/>
                </a:solidFill>
              </a:rPr>
              <a:t>a. What is the point of view?</a:t>
            </a:r>
          </a:p>
          <a:p>
            <a:pPr marL="137160" indent="0">
              <a:buNone/>
            </a:pPr>
            <a:r>
              <a:rPr lang="en-US" sz="2000" dirty="0">
                <a:solidFill>
                  <a:srgbClr val="FFC000"/>
                </a:solidFill>
              </a:rPr>
              <a:t>	</a:t>
            </a:r>
            <a:r>
              <a:rPr lang="en-US" sz="2000" dirty="0" smtClean="0">
                <a:solidFill>
                  <a:srgbClr val="FFC000"/>
                </a:solidFill>
              </a:rPr>
              <a:t>b. Change to third person objective. </a:t>
            </a:r>
          </a:p>
          <a:p>
            <a:pPr marL="137160" indent="0">
              <a:buNone/>
            </a:pPr>
            <a:r>
              <a:rPr lang="en-US" sz="2000" dirty="0">
                <a:solidFill>
                  <a:srgbClr val="FFC000"/>
                </a:solidFill>
              </a:rPr>
              <a:t> </a:t>
            </a:r>
          </a:p>
          <a:p>
            <a:pPr marL="137160" indent="0">
              <a:buNone/>
            </a:pPr>
            <a:r>
              <a:rPr lang="en-US" sz="2000" dirty="0">
                <a:solidFill>
                  <a:srgbClr val="FFC000"/>
                </a:solidFill>
              </a:rPr>
              <a:t>4. Cinderella ran down the stairs, lost her slipper, and vanished down the road. The Prince looked on with a bewildered expression and called after her to no avail. </a:t>
            </a:r>
          </a:p>
          <a:p>
            <a:pPr marL="137160" indent="0">
              <a:buNone/>
            </a:pPr>
            <a:r>
              <a:rPr lang="en-US" sz="2000" dirty="0" smtClean="0">
                <a:solidFill>
                  <a:srgbClr val="FFC000"/>
                </a:solidFill>
              </a:rPr>
              <a:t>	a</a:t>
            </a:r>
            <a:r>
              <a:rPr lang="en-US" sz="2000" dirty="0">
                <a:solidFill>
                  <a:srgbClr val="FFC000"/>
                </a:solidFill>
              </a:rPr>
              <a:t>. What is the point of view?</a:t>
            </a:r>
          </a:p>
          <a:p>
            <a:pPr marL="137160" indent="0">
              <a:buNone/>
            </a:pPr>
            <a:r>
              <a:rPr lang="en-US" sz="2000" dirty="0">
                <a:solidFill>
                  <a:srgbClr val="FFC000"/>
                </a:solidFill>
              </a:rPr>
              <a:t>	b. Change to third person </a:t>
            </a:r>
            <a:r>
              <a:rPr lang="en-US" sz="2000" dirty="0" smtClean="0">
                <a:solidFill>
                  <a:srgbClr val="FFC000"/>
                </a:solidFill>
              </a:rPr>
              <a:t>limited.</a:t>
            </a:r>
            <a:endParaRPr lang="en-US" sz="2000" dirty="0">
              <a:solidFill>
                <a:srgbClr val="FFC000"/>
              </a:solidFill>
            </a:endParaRPr>
          </a:p>
          <a:p>
            <a:pPr marL="137160" indent="0">
              <a:buNone/>
            </a:pPr>
            <a:endParaRPr lang="en-US" sz="2000" dirty="0"/>
          </a:p>
        </p:txBody>
      </p:sp>
    </p:spTree>
    <p:extLst>
      <p:ext uri="{BB962C8B-B14F-4D97-AF65-F5344CB8AC3E}">
        <p14:creationId xmlns:p14="http://schemas.microsoft.com/office/powerpoint/2010/main" val="355475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lstStyle/>
          <a:p>
            <a:r>
              <a:rPr lang="en-US" dirty="0" smtClean="0"/>
              <a:t>Your Turn </a:t>
            </a:r>
            <a:endParaRPr lang="en-US" dirty="0"/>
          </a:p>
        </p:txBody>
      </p:sp>
      <p:sp>
        <p:nvSpPr>
          <p:cNvPr id="3" name="Content Placeholder 2"/>
          <p:cNvSpPr>
            <a:spLocks noGrp="1"/>
          </p:cNvSpPr>
          <p:nvPr>
            <p:ph idx="1"/>
          </p:nvPr>
        </p:nvSpPr>
        <p:spPr/>
        <p:txBody>
          <a:bodyPr>
            <a:normAutofit fontScale="92500" lnSpcReduction="20000"/>
          </a:bodyPr>
          <a:lstStyle/>
          <a:p>
            <a:pPr marL="137160" indent="0">
              <a:buNone/>
            </a:pPr>
            <a:r>
              <a:rPr lang="en-US" dirty="0"/>
              <a:t> </a:t>
            </a:r>
          </a:p>
          <a:p>
            <a:pPr marL="137160" indent="0">
              <a:buNone/>
            </a:pPr>
            <a:r>
              <a:rPr lang="en-US" dirty="0" smtClean="0">
                <a:solidFill>
                  <a:srgbClr val="FFC000"/>
                </a:solidFill>
              </a:rPr>
              <a:t>Use the fairy </a:t>
            </a:r>
            <a:r>
              <a:rPr lang="en-US" dirty="0">
                <a:solidFill>
                  <a:srgbClr val="FFC000"/>
                </a:solidFill>
              </a:rPr>
              <a:t>tale </a:t>
            </a:r>
            <a:r>
              <a:rPr lang="en-US" i="1" dirty="0" smtClean="0">
                <a:solidFill>
                  <a:srgbClr val="FFC000"/>
                </a:solidFill>
              </a:rPr>
              <a:t>Pinocchio</a:t>
            </a:r>
            <a:r>
              <a:rPr lang="en-US" dirty="0" smtClean="0">
                <a:solidFill>
                  <a:srgbClr val="FFC000"/>
                </a:solidFill>
              </a:rPr>
              <a:t> to create a </a:t>
            </a:r>
            <a:r>
              <a:rPr lang="en-US" dirty="0">
                <a:solidFill>
                  <a:srgbClr val="FFC000"/>
                </a:solidFill>
              </a:rPr>
              <a:t>scenario for the following points of view:  </a:t>
            </a:r>
          </a:p>
          <a:p>
            <a:pPr marL="137160" indent="0">
              <a:buNone/>
            </a:pPr>
            <a:endParaRPr lang="en-US" dirty="0">
              <a:solidFill>
                <a:srgbClr val="FFC000"/>
              </a:solidFill>
            </a:endParaRPr>
          </a:p>
          <a:p>
            <a:pPr marL="137160" indent="0">
              <a:buNone/>
            </a:pPr>
            <a:r>
              <a:rPr lang="en-US" dirty="0" smtClean="0">
                <a:solidFill>
                  <a:srgbClr val="FFC000"/>
                </a:solidFill>
              </a:rPr>
              <a:t>1. 3</a:t>
            </a:r>
            <a:r>
              <a:rPr lang="en-US" baseline="30000" dirty="0" smtClean="0">
                <a:solidFill>
                  <a:srgbClr val="FFC000"/>
                </a:solidFill>
              </a:rPr>
              <a:t>rd</a:t>
            </a:r>
            <a:r>
              <a:rPr lang="en-US" dirty="0" smtClean="0">
                <a:solidFill>
                  <a:srgbClr val="FFC000"/>
                </a:solidFill>
              </a:rPr>
              <a:t> </a:t>
            </a:r>
            <a:r>
              <a:rPr lang="en-US" dirty="0">
                <a:solidFill>
                  <a:srgbClr val="FFC000"/>
                </a:solidFill>
              </a:rPr>
              <a:t>person limited</a:t>
            </a:r>
          </a:p>
          <a:p>
            <a:pPr marL="137160" indent="0">
              <a:buNone/>
            </a:pPr>
            <a:r>
              <a:rPr lang="en-US" dirty="0">
                <a:solidFill>
                  <a:srgbClr val="FFC000"/>
                </a:solidFill>
              </a:rPr>
              <a:t> </a:t>
            </a:r>
          </a:p>
          <a:p>
            <a:pPr marL="137160" indent="0">
              <a:buNone/>
            </a:pPr>
            <a:r>
              <a:rPr lang="en-US" dirty="0" smtClean="0">
                <a:solidFill>
                  <a:srgbClr val="FFC000"/>
                </a:solidFill>
              </a:rPr>
              <a:t>2. 3</a:t>
            </a:r>
            <a:r>
              <a:rPr lang="en-US" baseline="30000" dirty="0" smtClean="0">
                <a:solidFill>
                  <a:srgbClr val="FFC000"/>
                </a:solidFill>
              </a:rPr>
              <a:t>rd</a:t>
            </a:r>
            <a:r>
              <a:rPr lang="en-US" dirty="0" smtClean="0">
                <a:solidFill>
                  <a:srgbClr val="FFC000"/>
                </a:solidFill>
              </a:rPr>
              <a:t> </a:t>
            </a:r>
            <a:r>
              <a:rPr lang="en-US" dirty="0">
                <a:solidFill>
                  <a:srgbClr val="FFC000"/>
                </a:solidFill>
              </a:rPr>
              <a:t>person omniscient</a:t>
            </a:r>
          </a:p>
          <a:p>
            <a:pPr marL="137160" indent="0">
              <a:buNone/>
            </a:pPr>
            <a:endParaRPr lang="en-US" dirty="0">
              <a:solidFill>
                <a:srgbClr val="FFC000"/>
              </a:solidFill>
            </a:endParaRPr>
          </a:p>
          <a:p>
            <a:pPr marL="137160" indent="0">
              <a:buNone/>
            </a:pPr>
            <a:r>
              <a:rPr lang="en-US" dirty="0" smtClean="0">
                <a:solidFill>
                  <a:srgbClr val="FFC000"/>
                </a:solidFill>
              </a:rPr>
              <a:t>3. 1</a:t>
            </a:r>
            <a:r>
              <a:rPr lang="en-US" baseline="30000" dirty="0" smtClean="0">
                <a:solidFill>
                  <a:srgbClr val="FFC000"/>
                </a:solidFill>
              </a:rPr>
              <a:t>st</a:t>
            </a:r>
            <a:r>
              <a:rPr lang="en-US" dirty="0" smtClean="0">
                <a:solidFill>
                  <a:srgbClr val="FFC000"/>
                </a:solidFill>
              </a:rPr>
              <a:t> </a:t>
            </a:r>
            <a:r>
              <a:rPr lang="en-US" dirty="0">
                <a:solidFill>
                  <a:srgbClr val="FFC000"/>
                </a:solidFill>
              </a:rPr>
              <a:t>person narrative</a:t>
            </a:r>
          </a:p>
          <a:p>
            <a:pPr marL="137160" indent="0">
              <a:buNone/>
            </a:pPr>
            <a:r>
              <a:rPr lang="en-US" dirty="0">
                <a:solidFill>
                  <a:srgbClr val="FFC000"/>
                </a:solidFill>
              </a:rPr>
              <a:t> </a:t>
            </a:r>
          </a:p>
          <a:p>
            <a:pPr marL="137160" indent="0">
              <a:buNone/>
            </a:pPr>
            <a:r>
              <a:rPr lang="en-US" dirty="0" smtClean="0">
                <a:solidFill>
                  <a:srgbClr val="FFC000"/>
                </a:solidFill>
              </a:rPr>
              <a:t>4. 3</a:t>
            </a:r>
            <a:r>
              <a:rPr lang="en-US" baseline="30000" dirty="0" smtClean="0">
                <a:solidFill>
                  <a:srgbClr val="FFC000"/>
                </a:solidFill>
              </a:rPr>
              <a:t>rd</a:t>
            </a:r>
            <a:r>
              <a:rPr lang="en-US" dirty="0" smtClean="0">
                <a:solidFill>
                  <a:srgbClr val="FFC000"/>
                </a:solidFill>
              </a:rPr>
              <a:t> </a:t>
            </a:r>
            <a:r>
              <a:rPr lang="en-US" dirty="0">
                <a:solidFill>
                  <a:srgbClr val="FFC000"/>
                </a:solidFill>
              </a:rPr>
              <a:t>person objective</a:t>
            </a:r>
          </a:p>
          <a:p>
            <a:endParaRPr lang="en-US" dirty="0"/>
          </a:p>
        </p:txBody>
      </p:sp>
    </p:spTree>
    <p:extLst>
      <p:ext uri="{BB962C8B-B14F-4D97-AF65-F5344CB8AC3E}">
        <p14:creationId xmlns:p14="http://schemas.microsoft.com/office/powerpoint/2010/main" val="2441659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68</TotalTime>
  <Words>411</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Point of VIEW </vt:lpstr>
      <vt:lpstr>First Person</vt:lpstr>
      <vt:lpstr>Second Person </vt:lpstr>
      <vt:lpstr>Third Person Objective </vt:lpstr>
      <vt:lpstr>Third Person Limited</vt:lpstr>
      <vt:lpstr>Third Person Omniscient </vt:lpstr>
      <vt:lpstr>Identify the Point of View</vt:lpstr>
      <vt:lpstr>PowerPoint Presentation</vt:lpstr>
      <vt:lpstr>Your Turn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dc:title>
  <dc:creator>Laura</dc:creator>
  <cp:lastModifiedBy>Laura</cp:lastModifiedBy>
  <cp:revision>9</cp:revision>
  <dcterms:created xsi:type="dcterms:W3CDTF">2012-11-13T00:59:02Z</dcterms:created>
  <dcterms:modified xsi:type="dcterms:W3CDTF">2012-11-13T02:07:31Z</dcterms:modified>
</cp:coreProperties>
</file>